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m4v" ContentType="video/unknown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8" r:id="rId2"/>
    <p:sldId id="271" r:id="rId3"/>
    <p:sldId id="257" r:id="rId4"/>
    <p:sldId id="258" r:id="rId5"/>
    <p:sldId id="259" r:id="rId6"/>
    <p:sldId id="269" r:id="rId7"/>
    <p:sldId id="260" r:id="rId8"/>
    <p:sldId id="264" r:id="rId9"/>
    <p:sldId id="270" r:id="rId10"/>
    <p:sldId id="263" r:id="rId11"/>
    <p:sldId id="261" r:id="rId12"/>
    <p:sldId id="265" r:id="rId13"/>
    <p:sldId id="262" r:id="rId14"/>
    <p:sldId id="266" r:id="rId15"/>
    <p:sldId id="267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-98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B19B6-11FA-024B-BA85-70DC97199F71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F583A-9ED7-7049-8528-F0093A3F081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774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D3E295D-5919-9246-B10C-796BA683EE46}" type="slidenum">
              <a:rPr lang="en-US" sz="1200" b="0">
                <a:latin typeface="Arial Unicode MS" charset="0"/>
                <a:cs typeface="ＭＳ Ｐゴシック" charset="0"/>
              </a:rPr>
              <a:pPr eaLnBrk="1" hangingPunct="1"/>
              <a:t>1</a:t>
            </a:fld>
            <a:endParaRPr lang="en-US" sz="1200" b="0">
              <a:latin typeface="Arial Unicode MS" charset="0"/>
              <a:cs typeface="ＭＳ Ｐゴシック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de-DE">
              <a:latin typeface="Arial Unicode MS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209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922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659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19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565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042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705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298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177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206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1115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BCF0E-8337-8C46-8D81-F1A11524BDFE}" type="datetimeFigureOut">
              <a:rPr lang="en-US" smtClean="0"/>
              <a:pPr/>
              <a:t>5/23/2013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BAB4F-28D4-FD46-B24E-FD46F9B5358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0530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4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4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4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2.m4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4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3.m4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4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4.m4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7630" y="1741293"/>
            <a:ext cx="4048322" cy="5389509"/>
          </a:xfrm>
          <a:prstGeom prst="rect">
            <a:avLst/>
          </a:prstGeom>
        </p:spPr>
      </p:pic>
      <p:sp>
        <p:nvSpPr>
          <p:cNvPr id="1537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-141111" y="228600"/>
            <a:ext cx="9491021" cy="1267178"/>
          </a:xfrm>
          <a:solidFill>
            <a:srgbClr val="DDDDDD">
              <a:alpha val="39999"/>
            </a:srgbClr>
          </a:solidFill>
        </p:spPr>
        <p:txBody>
          <a:bodyPr>
            <a:normAutofit/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</a:pPr>
            <a:r>
              <a:rPr lang="en-US" sz="4000" dirty="0" smtClean="0">
                <a:latin typeface="Arial" charset="0"/>
                <a:cs typeface="ＭＳ Ｐゴシック" charset="0"/>
              </a:rPr>
              <a:t>Couch Puzzle : </a:t>
            </a:r>
            <a:br>
              <a:rPr lang="en-US" sz="4000" dirty="0" smtClean="0">
                <a:latin typeface="Arial" charset="0"/>
                <a:cs typeface="ＭＳ Ｐゴシック" charset="0"/>
              </a:rPr>
            </a:br>
            <a:r>
              <a:rPr lang="en-US" sz="3600" dirty="0" smtClean="0">
                <a:latin typeface="Arial" charset="0"/>
                <a:cs typeface="ＭＳ Ｐゴシック" charset="0"/>
              </a:rPr>
              <a:t>Interactive room planning to go</a:t>
            </a:r>
            <a:r>
              <a:rPr lang="en-US" sz="4000" dirty="0" smtClean="0">
                <a:latin typeface="Arial" charset="0"/>
                <a:cs typeface="ＭＳ Ｐゴシック" charset="0"/>
              </a:rPr>
              <a:t> </a:t>
            </a:r>
            <a:endParaRPr lang="en-US" sz="4000" dirty="0">
              <a:latin typeface="Arial" charset="0"/>
              <a:cs typeface="ＭＳ Ｐゴシック" charset="0"/>
            </a:endParaRPr>
          </a:p>
        </p:txBody>
      </p:sp>
      <p:sp>
        <p:nvSpPr>
          <p:cNvPr id="15374" name="TextBox 15"/>
          <p:cNvSpPr txBox="1">
            <a:spLocks noChangeArrowheads="1"/>
          </p:cNvSpPr>
          <p:nvPr/>
        </p:nvSpPr>
        <p:spPr bwMode="auto">
          <a:xfrm>
            <a:off x="5638800" y="5135563"/>
            <a:ext cx="2682194" cy="1569660"/>
          </a:xfrm>
          <a:prstGeom prst="rect">
            <a:avLst/>
          </a:prstGeom>
          <a:solidFill>
            <a:schemeClr val="bg1">
              <a:alpha val="7294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Tom </a:t>
            </a:r>
            <a:r>
              <a:rPr lang="en-US" dirty="0" err="1" smtClean="0"/>
              <a:t>Bocklisch</a:t>
            </a:r>
            <a:endParaRPr lang="en-US" dirty="0" smtClean="0"/>
          </a:p>
          <a:p>
            <a:pPr eaLnBrk="1" hangingPunct="1"/>
            <a:r>
              <a:rPr lang="en-US" dirty="0" smtClean="0"/>
              <a:t>Tom </a:t>
            </a:r>
            <a:r>
              <a:rPr lang="en-US" dirty="0" err="1" smtClean="0"/>
              <a:t>Herold</a:t>
            </a:r>
            <a:endParaRPr lang="en-US" dirty="0" smtClean="0"/>
          </a:p>
          <a:p>
            <a:pPr eaLnBrk="1" hangingPunct="1"/>
            <a:r>
              <a:rPr lang="en-US" b="0" dirty="0" smtClean="0"/>
              <a:t>Dominic </a:t>
            </a:r>
            <a:r>
              <a:rPr lang="en-US" b="0" dirty="0" err="1" smtClean="0"/>
              <a:t>Bräunlein</a:t>
            </a:r>
            <a:endParaRPr lang="en-US" b="0" dirty="0"/>
          </a:p>
          <a:p>
            <a:pPr eaLnBrk="1" hangingPunct="1"/>
            <a:r>
              <a:rPr lang="en-US" b="0" dirty="0" smtClean="0"/>
              <a:t>Norman </a:t>
            </a:r>
            <a:r>
              <a:rPr lang="en-US" b="0" dirty="0" err="1" smtClean="0"/>
              <a:t>Rzepka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xmlns="" val="3806520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6400800" cy="177747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Users expect gestures instead of buttons</a:t>
            </a:r>
            <a:r>
              <a:rPr lang="de-DE" dirty="0">
                <a:latin typeface="Helvetica"/>
                <a:cs typeface="Helvetica"/>
              </a:rPr>
              <a:t>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5668122" y="-207906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 smtClean="0">
                <a:solidFill>
                  <a:schemeClr val="bg1"/>
                </a:solidFill>
                <a:latin typeface="Arial"/>
                <a:cs typeface="Arial"/>
              </a:rPr>
              <a:t>6</a:t>
            </a:r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2" name="Picture 11" descr="figure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6755"/>
          <a:stretch/>
        </p:blipFill>
        <p:spPr>
          <a:xfrm>
            <a:off x="697146" y="2609586"/>
            <a:ext cx="2026843" cy="2032226"/>
          </a:xfrm>
          <a:prstGeom prst="rect">
            <a:avLst/>
          </a:prstGeom>
        </p:spPr>
      </p:pic>
      <p:pic>
        <p:nvPicPr>
          <p:cNvPr id="13" name="Picture 12" descr="figure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009" r="32726"/>
          <a:stretch/>
        </p:blipFill>
        <p:spPr>
          <a:xfrm>
            <a:off x="3239337" y="3378539"/>
            <a:ext cx="2089007" cy="2032226"/>
          </a:xfrm>
          <a:prstGeom prst="rect">
            <a:avLst/>
          </a:prstGeom>
        </p:spPr>
      </p:pic>
      <p:pic>
        <p:nvPicPr>
          <p:cNvPr id="14" name="Picture 13" descr="figure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586"/>
          <a:stretch/>
        </p:blipFill>
        <p:spPr>
          <a:xfrm>
            <a:off x="5963327" y="4294729"/>
            <a:ext cx="2037157" cy="20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737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00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Users lose the orientation when rotating the room</a:t>
            </a:r>
          </a:p>
        </p:txBody>
      </p:sp>
      <p:sp>
        <p:nvSpPr>
          <p:cNvPr id="5" name="Oval 10"/>
          <p:cNvSpPr>
            <a:spLocks noChangeArrowheads="1"/>
          </p:cNvSpPr>
          <p:nvPr/>
        </p:nvSpPr>
        <p:spPr bwMode="auto">
          <a:xfrm>
            <a:off x="5682234" y="-149818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pic>
        <p:nvPicPr>
          <p:cNvPr id="14" name="Picture 13" descr="figure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6442"/>
          <a:stretch/>
        </p:blipFill>
        <p:spPr>
          <a:xfrm>
            <a:off x="604443" y="2362200"/>
            <a:ext cx="2045925" cy="2032226"/>
          </a:xfrm>
          <a:prstGeom prst="rect">
            <a:avLst/>
          </a:prstGeom>
        </p:spPr>
      </p:pic>
      <p:pic>
        <p:nvPicPr>
          <p:cNvPr id="15" name="Picture 14" descr="figure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171" r="32866"/>
          <a:stretch/>
        </p:blipFill>
        <p:spPr>
          <a:xfrm>
            <a:off x="3211730" y="3352233"/>
            <a:ext cx="2070601" cy="2032226"/>
          </a:xfrm>
          <a:prstGeom prst="rect">
            <a:avLst/>
          </a:prstGeom>
        </p:spPr>
      </p:pic>
      <p:pic>
        <p:nvPicPr>
          <p:cNvPr id="16" name="Picture 15" descr="figure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899"/>
          <a:stretch/>
        </p:blipFill>
        <p:spPr>
          <a:xfrm>
            <a:off x="5848962" y="4524785"/>
            <a:ext cx="2018075" cy="2032226"/>
          </a:xfrm>
          <a:prstGeom prst="rect">
            <a:avLst/>
          </a:prstGeom>
        </p:spPr>
      </p:pic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668122" y="-207906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 smtClean="0">
                <a:solidFill>
                  <a:schemeClr val="bg1"/>
                </a:solidFill>
                <a:latin typeface="Arial"/>
                <a:cs typeface="Arial"/>
              </a:rPr>
              <a:t>6</a:t>
            </a:r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659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6400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On small devices 3D is not </a:t>
            </a:r>
            <a:r>
              <a:rPr lang="en-US" dirty="0" smtClean="0">
                <a:latin typeface="Helvetica"/>
                <a:cs typeface="Helvetica"/>
              </a:rPr>
              <a:t>feasible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figure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6453"/>
          <a:stretch/>
        </p:blipFill>
        <p:spPr>
          <a:xfrm>
            <a:off x="568309" y="2462351"/>
            <a:ext cx="2045248" cy="2032226"/>
          </a:xfrm>
          <a:prstGeom prst="rect">
            <a:avLst/>
          </a:prstGeom>
        </p:spPr>
      </p:pic>
      <p:pic>
        <p:nvPicPr>
          <p:cNvPr id="7" name="Picture 6" descr="figure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311" r="33028"/>
          <a:stretch/>
        </p:blipFill>
        <p:spPr>
          <a:xfrm>
            <a:off x="3276149" y="3478464"/>
            <a:ext cx="2052195" cy="2032226"/>
          </a:xfrm>
          <a:prstGeom prst="rect">
            <a:avLst/>
          </a:prstGeom>
        </p:spPr>
      </p:pic>
      <p:pic>
        <p:nvPicPr>
          <p:cNvPr id="8" name="Picture 7" descr="figure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039"/>
          <a:stretch/>
        </p:blipFill>
        <p:spPr>
          <a:xfrm>
            <a:off x="5981734" y="4423560"/>
            <a:ext cx="2009549" cy="2032226"/>
          </a:xfrm>
          <a:prstGeom prst="rect">
            <a:avLst/>
          </a:prstGeom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668122" y="-207906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 smtClean="0">
                <a:solidFill>
                  <a:schemeClr val="bg1"/>
                </a:solidFill>
                <a:latin typeface="Arial"/>
                <a:cs typeface="Arial"/>
              </a:rPr>
              <a:t>6</a:t>
            </a:r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553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6979"/>
            <a:ext cx="6500016" cy="101225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Helvetica"/>
                <a:cs typeface="Helvetica"/>
              </a:rPr>
              <a:t>Using schematic textures instead of wireframes</a:t>
            </a:r>
            <a:r>
              <a:rPr lang="de-DE" dirty="0" smtClean="0">
                <a:latin typeface="Helvetica"/>
                <a:cs typeface="Helvetica"/>
              </a:rPr>
              <a:t/>
            </a:r>
            <a:br>
              <a:rPr lang="de-DE" dirty="0" smtClean="0">
                <a:latin typeface="Helvetica"/>
                <a:cs typeface="Helvetica"/>
              </a:rPr>
            </a:b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figure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6755"/>
          <a:stretch/>
        </p:blipFill>
        <p:spPr>
          <a:xfrm>
            <a:off x="586715" y="2489956"/>
            <a:ext cx="2026842" cy="2032226"/>
          </a:xfrm>
          <a:prstGeom prst="rect">
            <a:avLst/>
          </a:prstGeom>
        </p:spPr>
      </p:pic>
      <p:pic>
        <p:nvPicPr>
          <p:cNvPr id="7" name="Picture 6" descr="figure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009" r="33028"/>
          <a:stretch/>
        </p:blipFill>
        <p:spPr>
          <a:xfrm>
            <a:off x="3294554" y="3369336"/>
            <a:ext cx="2070601" cy="2032226"/>
          </a:xfrm>
          <a:prstGeom prst="rect">
            <a:avLst/>
          </a:prstGeom>
        </p:spPr>
      </p:pic>
      <p:pic>
        <p:nvPicPr>
          <p:cNvPr id="8" name="Picture 7" descr="figure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888"/>
          <a:stretch/>
        </p:blipFill>
        <p:spPr>
          <a:xfrm>
            <a:off x="6027745" y="4095015"/>
            <a:ext cx="2018753" cy="2032226"/>
          </a:xfrm>
          <a:prstGeom prst="rect">
            <a:avLst/>
          </a:prstGeom>
        </p:spPr>
      </p:pic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668122" y="-207906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 smtClean="0">
                <a:solidFill>
                  <a:schemeClr val="bg1"/>
                </a:solidFill>
                <a:latin typeface="Arial"/>
                <a:cs typeface="Arial"/>
              </a:rPr>
              <a:t>6</a:t>
            </a:r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305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7190216" cy="23940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Users associate information elements as action elements</a:t>
            </a:r>
            <a:r>
              <a:rPr lang="de-DE" dirty="0">
                <a:latin typeface="Helvetica"/>
                <a:cs typeface="Helvetica"/>
              </a:rPr>
              <a:t/>
            </a:r>
            <a:br>
              <a:rPr lang="de-DE" dirty="0">
                <a:latin typeface="Helvetica"/>
                <a:cs typeface="Helvetica"/>
              </a:rPr>
            </a:b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figure1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5864"/>
          <a:stretch/>
        </p:blipFill>
        <p:spPr>
          <a:xfrm>
            <a:off x="714624" y="2668662"/>
            <a:ext cx="2690858" cy="2032226"/>
          </a:xfrm>
          <a:prstGeom prst="rect">
            <a:avLst/>
          </a:prstGeom>
        </p:spPr>
      </p:pic>
      <p:pic>
        <p:nvPicPr>
          <p:cNvPr id="7" name="Picture 6" descr="figure1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7192"/>
          <a:stretch/>
        </p:blipFill>
        <p:spPr>
          <a:xfrm>
            <a:off x="4427862" y="3887027"/>
            <a:ext cx="3219554" cy="2032226"/>
          </a:xfrm>
          <a:prstGeom prst="rect">
            <a:avLst/>
          </a:prstGeom>
        </p:spPr>
      </p:pic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668122" y="-207906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 smtClean="0">
                <a:solidFill>
                  <a:schemeClr val="bg1"/>
                </a:solidFill>
                <a:latin typeface="Arial"/>
                <a:cs typeface="Arial"/>
              </a:rPr>
              <a:t>6</a:t>
            </a:r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286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466192" y="-207906"/>
            <a:ext cx="444246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 smtClean="0">
                <a:solidFill>
                  <a:schemeClr val="bg1"/>
                </a:solidFill>
                <a:latin typeface="Arial"/>
                <a:cs typeface="Arial"/>
              </a:rPr>
              <a:t>7</a:t>
            </a:r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 descr="figur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7259" y="1468490"/>
            <a:ext cx="4048322" cy="53895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96370" y="3556000"/>
            <a:ext cx="3189111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Direct Room preview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Standard multi-touch gestures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140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PPTX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dirty="0" smtClean="0"/>
              <a:t> </a:t>
            </a:r>
            <a:r>
              <a:rPr lang="en-US" dirty="0" err="1" smtClean="0"/>
              <a:t>PPTX</a:t>
            </a:r>
            <a:r>
              <a:rPr lang="en-US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lip4.m4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xmlns="" val="348640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388" y="3864958"/>
            <a:ext cx="4058691" cy="2638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Contextual Inquiry</a:t>
            </a:r>
            <a:endParaRPr lang="en-US" dirty="0"/>
          </a:p>
        </p:txBody>
      </p:sp>
      <p:pic>
        <p:nvPicPr>
          <p:cNvPr id="4" name="Picture 3" descr="figur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588789"/>
            <a:ext cx="4976966" cy="3325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1" y="5088861"/>
            <a:ext cx="4976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</a:rPr>
              <a:t>André and </a:t>
            </a:r>
            <a:r>
              <a:rPr lang="en-US" sz="2000" dirty="0" err="1" smtClean="0">
                <a:latin typeface="Helvetica"/>
              </a:rPr>
              <a:t>Alen</a:t>
            </a:r>
            <a:r>
              <a:rPr lang="en-US" sz="2000" dirty="0" smtClean="0">
                <a:latin typeface="Helvetica"/>
              </a:rPr>
              <a:t> – interior designers</a:t>
            </a:r>
            <a:endParaRPr lang="en-US" sz="2000" dirty="0">
              <a:latin typeface="Helvetica"/>
            </a:endParaRPr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5446593" y="-76200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30000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lang="en-US" sz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35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Task Overview</a:t>
            </a:r>
            <a:endParaRPr lang="en-US" dirty="0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5746653" y="-223436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pic>
        <p:nvPicPr>
          <p:cNvPr id="10" name="Picture 9" descr="figure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1453" y="3395183"/>
            <a:ext cx="6086516" cy="145304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260835" y="3165584"/>
            <a:ext cx="1720899" cy="1932479"/>
          </a:xfrm>
          <a:prstGeom prst="roundRect">
            <a:avLst/>
          </a:prstGeom>
          <a:noFill/>
          <a:ln w="76200" cmpd="sng">
            <a:solidFill>
              <a:srgbClr val="99CC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834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Helvetica"/>
                <a:cs typeface="Helvetica"/>
              </a:rPr>
              <a:t>Device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5746653" y="-223436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 descr="figure1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700"/>
          <a:stretch/>
        </p:blipFill>
        <p:spPr>
          <a:xfrm>
            <a:off x="6472336" y="2692276"/>
            <a:ext cx="2030212" cy="2032226"/>
          </a:xfrm>
          <a:prstGeom prst="rect">
            <a:avLst/>
          </a:prstGeom>
        </p:spPr>
      </p:pic>
      <p:pic>
        <p:nvPicPr>
          <p:cNvPr id="12" name="Picture 11" descr="figur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2920" y="2692276"/>
            <a:ext cx="6096678" cy="22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683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Test Case</a:t>
            </a:r>
            <a:endParaRPr lang="en-US" dirty="0"/>
          </a:p>
        </p:txBody>
      </p:sp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5682234" y="-76200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 smtClean="0">
                <a:solidFill>
                  <a:schemeClr val="bg1"/>
                </a:solidFill>
                <a:latin typeface="Arial"/>
                <a:cs typeface="Arial"/>
              </a:rPr>
              <a:t>4</a:t>
            </a:r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2888074"/>
            <a:ext cx="7669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Add a red, 90x230cm couch to the kitchen and move it to the wall.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4" name="Picture 13" descr="testca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2371" y="3779471"/>
            <a:ext cx="3541482" cy="14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2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Helvetica"/>
                <a:cs typeface="Helvetica"/>
              </a:rPr>
              <a:t>Walkthrough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9" name="clip1.m4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713773" y="-165641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 smtClean="0">
                <a:solidFill>
                  <a:schemeClr val="bg1"/>
                </a:solidFill>
                <a:latin typeface="Arial"/>
                <a:cs typeface="Arial"/>
              </a:rPr>
              <a:t>5</a:t>
            </a:r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80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latin typeface="Helvetica"/>
                <a:cs typeface="Helvetica"/>
              </a:rPr>
              <a:t>Walkthrough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9" name="clip2.m4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713773" y="-165641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 smtClean="0">
                <a:solidFill>
                  <a:schemeClr val="bg1"/>
                </a:solidFill>
                <a:latin typeface="Arial"/>
                <a:cs typeface="Arial"/>
              </a:rPr>
              <a:t>5</a:t>
            </a:r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021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latin typeface="Helvetica"/>
                <a:cs typeface="Helvetica"/>
              </a:rPr>
              <a:t>Walkthrough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" name="clip3.m4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6858000" y="-76200"/>
            <a:ext cx="2438400" cy="2438400"/>
          </a:xfrm>
          <a:prstGeom prst="ellipse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endParaRPr lang="en-US" sz="30000">
              <a:solidFill>
                <a:schemeClr val="bg1"/>
              </a:solidFill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713773" y="-165641"/>
            <a:ext cx="4038601" cy="2438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rIns="0" bIns="0" anchor="ctr" anchorCtr="1"/>
          <a:lstStyle/>
          <a:p>
            <a:r>
              <a:rPr lang="en-US" sz="25000" dirty="0" smtClean="0">
                <a:solidFill>
                  <a:schemeClr val="bg1"/>
                </a:solidFill>
                <a:latin typeface="Arial"/>
                <a:cs typeface="Arial"/>
              </a:rPr>
              <a:t>5</a:t>
            </a:r>
            <a:endParaRPr lang="en-US" sz="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953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Bildschirmpräsentation (4:3)</PresentationFormat>
  <Paragraphs>37</Paragraphs>
  <Slides>16</Slides>
  <Notes>1</Notes>
  <HiddenSlides>0</HiddenSlides>
  <MMClips>4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Office Theme</vt:lpstr>
      <vt:lpstr>Couch Puzzle :  Interactive room planning to go </vt:lpstr>
      <vt:lpstr>Folie 2</vt:lpstr>
      <vt:lpstr>Contextual Inquiry</vt:lpstr>
      <vt:lpstr>Task Overview</vt:lpstr>
      <vt:lpstr>Device</vt:lpstr>
      <vt:lpstr>Test Case</vt:lpstr>
      <vt:lpstr>Walkthrough</vt:lpstr>
      <vt:lpstr>Walkthrough</vt:lpstr>
      <vt:lpstr>Walkthrough</vt:lpstr>
      <vt:lpstr>Users expect gestures instead of buttons </vt:lpstr>
      <vt:lpstr>Users lose the orientation when rotating the room</vt:lpstr>
      <vt:lpstr>On small devices 3D is not feasible</vt:lpstr>
      <vt:lpstr>Using schematic textures instead of wireframes </vt:lpstr>
      <vt:lpstr>Users associate information elements as action elements </vt:lpstr>
      <vt:lpstr>Conclusion</vt:lpstr>
      <vt:lpstr>Folie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</dc:creator>
  <cp:lastModifiedBy>Dominic</cp:lastModifiedBy>
  <cp:revision>31</cp:revision>
  <dcterms:created xsi:type="dcterms:W3CDTF">2013-02-02T10:06:35Z</dcterms:created>
  <dcterms:modified xsi:type="dcterms:W3CDTF">2013-05-23T13:27:29Z</dcterms:modified>
</cp:coreProperties>
</file>